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aleway"/>
      <p:regular r:id="rId33"/>
      <p:bold r:id="rId34"/>
      <p:italic r:id="rId35"/>
      <p:boldItalic r:id="rId36"/>
    </p:embeddedFont>
    <p:embeddedFont>
      <p:font typeface="Roboto"/>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4.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6.xml"/><Relationship Id="rId44" Type="http://schemas.openxmlformats.org/officeDocument/2006/relationships/font" Target="fonts/Lato-boldItalic.fntdata"/><Relationship Id="rId21" Type="http://schemas.openxmlformats.org/officeDocument/2006/relationships/slide" Target="slides/slide15.xml"/><Relationship Id="rId43" Type="http://schemas.openxmlformats.org/officeDocument/2006/relationships/font" Target="fonts/Lato-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italic.fntdata"/><Relationship Id="rId12" Type="http://schemas.openxmlformats.org/officeDocument/2006/relationships/slide" Target="slides/slide6.xml"/><Relationship Id="rId34" Type="http://schemas.openxmlformats.org/officeDocument/2006/relationships/font" Target="fonts/Raleway-bold.fntdata"/><Relationship Id="rId15" Type="http://schemas.openxmlformats.org/officeDocument/2006/relationships/slide" Target="slides/slide9.xml"/><Relationship Id="rId37" Type="http://schemas.openxmlformats.org/officeDocument/2006/relationships/font" Target="fonts/Roboto-regular.fntdata"/><Relationship Id="rId14" Type="http://schemas.openxmlformats.org/officeDocument/2006/relationships/slide" Target="slides/slide8.xml"/><Relationship Id="rId36" Type="http://schemas.openxmlformats.org/officeDocument/2006/relationships/font" Target="fonts/Raleway-boldItalic.fntdata"/><Relationship Id="rId17" Type="http://schemas.openxmlformats.org/officeDocument/2006/relationships/slide" Target="slides/slide11.xml"/><Relationship Id="rId39" Type="http://schemas.openxmlformats.org/officeDocument/2006/relationships/font" Target="fonts/Roboto-italic.fntdata"/><Relationship Id="rId16" Type="http://schemas.openxmlformats.org/officeDocument/2006/relationships/slide" Target="slides/slide10.xml"/><Relationship Id="rId38" Type="http://schemas.openxmlformats.org/officeDocument/2006/relationships/font" Target="fonts/Robo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fa4fed9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fa4fed9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fb3a2b459_1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fb3a2b459_1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34bff2d3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34bff2d3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34bff2d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34bff2d3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34de1d7b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34de1d7b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fac243c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fac243c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34de1d7b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34de1d7b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fade3ebbb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fade3ebbb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fade3ebb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fade3ebb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At Source: Data is stored on multiple cloud servers for redundancy and reliability. Controlling it at source is much safer than planning for access controls later when the data is already out there.</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Educating: The education around data privacy needs to start early as today’s children are ‘Digital Natives’ and they start creating their Digital Footprint very early 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7fb3a2b459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fb3a2b459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Errors: Mistakes can be costly and may lead to fatalities or grave consequences</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HIPAA: Discretion or extended surveillance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7fade3ebbb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fade3ebbb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Who will own the data?</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Who will manage the data?</a:t>
            </a:r>
            <a:endParaRPr sz="1300">
              <a:solidFill>
                <a:schemeClr val="accent1"/>
              </a:solidFill>
              <a:latin typeface="Lato"/>
              <a:ea typeface="Lato"/>
              <a:cs typeface="Lato"/>
              <a:sym typeface="Lato"/>
            </a:endParaRPr>
          </a:p>
          <a:p>
            <a:pPr indent="-298450" lvl="1" marL="914400" rtl="0" algn="l">
              <a:lnSpc>
                <a:spcPct val="115000"/>
              </a:lnSpc>
              <a:spcBef>
                <a:spcPts val="0"/>
              </a:spcBef>
              <a:spcAft>
                <a:spcPts val="0"/>
              </a:spcAft>
              <a:buClr>
                <a:schemeClr val="accent1"/>
              </a:buClr>
              <a:buSzPts val="1100"/>
              <a:buFont typeface="Lato"/>
              <a:buChar char="○"/>
            </a:pPr>
            <a:r>
              <a:rPr lang="en">
                <a:solidFill>
                  <a:schemeClr val="accent1"/>
                </a:solidFill>
                <a:latin typeface="Lato"/>
                <a:ea typeface="Lato"/>
                <a:cs typeface="Lato"/>
                <a:sym typeface="Lato"/>
              </a:rPr>
              <a:t>What can/can’t be done with it?</a:t>
            </a:r>
            <a:endParaRPr>
              <a:solidFill>
                <a:schemeClr val="accent1"/>
              </a:solidFill>
              <a:latin typeface="Lato"/>
              <a:ea typeface="Lato"/>
              <a:cs typeface="Lato"/>
              <a:sym typeface="Lato"/>
            </a:endParaRPr>
          </a:p>
          <a:p>
            <a:pPr indent="-298450" lvl="1" marL="914400" rtl="0" algn="l">
              <a:lnSpc>
                <a:spcPct val="115000"/>
              </a:lnSpc>
              <a:spcBef>
                <a:spcPts val="0"/>
              </a:spcBef>
              <a:spcAft>
                <a:spcPts val="0"/>
              </a:spcAft>
              <a:buClr>
                <a:schemeClr val="accent1"/>
              </a:buClr>
              <a:buSzPts val="1100"/>
              <a:buFont typeface="Lato"/>
              <a:buChar char="○"/>
            </a:pPr>
            <a:r>
              <a:rPr lang="en">
                <a:solidFill>
                  <a:schemeClr val="accent1"/>
                </a:solidFill>
                <a:latin typeface="Lato"/>
                <a:ea typeface="Lato"/>
                <a:cs typeface="Lato"/>
                <a:sym typeface="Lato"/>
              </a:rPr>
              <a:t>Who will pay for data storage?</a:t>
            </a:r>
            <a:endParaRPr>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Is the technology HIPAA compliant?</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Would the patient information be anonymised?</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Accountability Issues</a:t>
            </a:r>
            <a:endParaRPr sz="1300">
              <a:solidFill>
                <a:schemeClr val="accent1"/>
              </a:solidFill>
              <a:latin typeface="Lato"/>
              <a:ea typeface="Lato"/>
              <a:cs typeface="Lato"/>
              <a:sym typeface="Lato"/>
            </a:endParaRPr>
          </a:p>
          <a:p>
            <a:pPr indent="-298450" lvl="1" marL="914400" rtl="0" algn="l">
              <a:lnSpc>
                <a:spcPct val="115000"/>
              </a:lnSpc>
              <a:spcBef>
                <a:spcPts val="0"/>
              </a:spcBef>
              <a:spcAft>
                <a:spcPts val="0"/>
              </a:spcAft>
              <a:buClr>
                <a:schemeClr val="accent1"/>
              </a:buClr>
              <a:buSzPts val="1100"/>
              <a:buFont typeface="Lato"/>
              <a:buChar char="○"/>
            </a:pPr>
            <a:r>
              <a:rPr lang="en">
                <a:solidFill>
                  <a:schemeClr val="accent1"/>
                </a:solidFill>
                <a:latin typeface="Lato"/>
                <a:ea typeface="Lato"/>
                <a:cs typeface="Lato"/>
                <a:sym typeface="Lato"/>
              </a:rPr>
              <a:t>Who would be responsible for incorrect prescription?</a:t>
            </a:r>
            <a:endParaRPr>
              <a:solidFill>
                <a:schemeClr val="accent1"/>
              </a:solidFill>
              <a:latin typeface="Lato"/>
              <a:ea typeface="Lato"/>
              <a:cs typeface="Lato"/>
              <a:sym typeface="Lato"/>
            </a:endParaRPr>
          </a:p>
          <a:p>
            <a:pPr indent="-298450" lvl="1" marL="914400" rtl="0" algn="l">
              <a:lnSpc>
                <a:spcPct val="115000"/>
              </a:lnSpc>
              <a:spcBef>
                <a:spcPts val="0"/>
              </a:spcBef>
              <a:spcAft>
                <a:spcPts val="0"/>
              </a:spcAft>
              <a:buClr>
                <a:schemeClr val="accent1"/>
              </a:buClr>
              <a:buSzPts val="1100"/>
              <a:buFont typeface="Lato"/>
              <a:buChar char="○"/>
            </a:pPr>
            <a:r>
              <a:rPr lang="en">
                <a:solidFill>
                  <a:schemeClr val="accent1"/>
                </a:solidFill>
                <a:latin typeface="Lato"/>
                <a:ea typeface="Lato"/>
                <a:cs typeface="Lato"/>
                <a:sym typeface="Lato"/>
              </a:rPr>
              <a:t>Identity impersonation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fb29f83a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fb29f83a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7fade3ebbb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7fade3ebbb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Narrative built around benefits outweighing the risks - Commercial actors</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Healthcare is much more complicated than retail or consumer electronics - Legal issues</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Cost-Benefit Analysis throws higher costs than perceived benefits for investors</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Quote ‘Do Artefacts have Politics’ as corporates and government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fb3a2b459_2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fb3a2b459_2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7faabbc7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7faabbc7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faabbc7d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faabbc7d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7fb3a2b4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fb3a2b4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7fb3a2b45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7fb3a2b45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7fb3a2b459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fb3a2b459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fa4fed940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fa4fed940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fa4fed940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fa4fed940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fa4fed940_2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fa4fed940_2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fb29f83a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fb29f83a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fb29f83a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fb29f83a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fb29f83a0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fb29f83a0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fb3a2b459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fb3a2b459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jp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jpg"/><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jpg"/><Relationship Id="rId4" Type="http://schemas.openxmlformats.org/officeDocument/2006/relationships/image" Target="../media/image28.jpg"/><Relationship Id="rId5"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25"/>
          <p:cNvPicPr preferRelativeResize="0"/>
          <p:nvPr/>
        </p:nvPicPr>
        <p:blipFill>
          <a:blip r:embed="rId3">
            <a:alphaModFix/>
          </a:blip>
          <a:stretch>
            <a:fillRect/>
          </a:stretch>
        </p:blipFill>
        <p:spPr>
          <a:xfrm>
            <a:off x="0" y="0"/>
            <a:ext cx="9144001" cy="5143500"/>
          </a:xfrm>
          <a:prstGeom prst="rect">
            <a:avLst/>
          </a:prstGeom>
          <a:noFill/>
          <a:ln>
            <a:noFill/>
          </a:ln>
        </p:spPr>
      </p:pic>
      <p:sp>
        <p:nvSpPr>
          <p:cNvPr id="164" name="Google Shape;164;p25"/>
          <p:cNvSpPr txBox="1"/>
          <p:nvPr/>
        </p:nvSpPr>
        <p:spPr>
          <a:xfrm>
            <a:off x="3618950" y="4490100"/>
            <a:ext cx="5204100" cy="6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Comic Sans MS"/>
                <a:ea typeface="Comic Sans MS"/>
                <a:cs typeface="Comic Sans MS"/>
                <a:sym typeface="Comic Sans MS"/>
              </a:rPr>
              <a:t>Voice Tech in Healthcare</a:t>
            </a:r>
            <a:endParaRPr b="1" sz="3000">
              <a:solidFill>
                <a:srgbClr val="FFFFFF"/>
              </a:solidFill>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 - 19 and HealthCare’s Digital Revolution</a:t>
            </a:r>
            <a:endParaRPr/>
          </a:p>
        </p:txBody>
      </p:sp>
      <p:sp>
        <p:nvSpPr>
          <p:cNvPr id="234" name="Google Shape;234;p34"/>
          <p:cNvSpPr txBox="1"/>
          <p:nvPr>
            <p:ph idx="1" type="body"/>
          </p:nvPr>
        </p:nvSpPr>
        <p:spPr>
          <a:xfrm>
            <a:off x="2929675" y="5143500"/>
            <a:ext cx="3774300" cy="101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35" name="Google Shape;235;p34"/>
          <p:cNvSpPr txBox="1"/>
          <p:nvPr>
            <p:ph idx="2" type="body"/>
          </p:nvPr>
        </p:nvSpPr>
        <p:spPr>
          <a:xfrm>
            <a:off x="4643600" y="2078875"/>
            <a:ext cx="3774300" cy="2571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Chronic patients have to choose between getting exposed to Covid-19 Vs postponing medical care needed</a:t>
            </a:r>
            <a:endParaRPr/>
          </a:p>
          <a:p>
            <a:pPr indent="0" lvl="0" marL="0" rtl="0" algn="l">
              <a:lnSpc>
                <a:spcPct val="100000"/>
              </a:lnSpc>
              <a:spcBef>
                <a:spcPts val="1200"/>
              </a:spcBef>
              <a:spcAft>
                <a:spcPts val="0"/>
              </a:spcAft>
              <a:buNone/>
            </a:pPr>
            <a:r>
              <a:rPr lang="en"/>
              <a:t>In a 2019 Price Waterhouse Cooper survey, 38% of chief executive officers of U.S. health care systems reported having no digital component in their overall strategic plan</a:t>
            </a:r>
            <a:endParaRPr/>
          </a:p>
          <a:p>
            <a:pPr indent="0" lvl="0" marL="0" rtl="0" algn="l">
              <a:lnSpc>
                <a:spcPct val="100000"/>
              </a:lnSpc>
              <a:spcBef>
                <a:spcPts val="1200"/>
              </a:spcBef>
              <a:spcAft>
                <a:spcPts val="0"/>
              </a:spcAft>
              <a:buNone/>
            </a:pPr>
            <a:r>
              <a:rPr lang="en"/>
              <a:t>The risk of fraud resulting from adoption of digital services in health care</a:t>
            </a:r>
            <a:endParaRPr/>
          </a:p>
          <a:p>
            <a:pPr indent="0" lvl="0" marL="0" rtl="0" algn="l">
              <a:spcBef>
                <a:spcPts val="1200"/>
              </a:spcBef>
              <a:spcAft>
                <a:spcPts val="1600"/>
              </a:spcAft>
              <a:buNone/>
            </a:pPr>
            <a:r>
              <a:t/>
            </a:r>
            <a:endParaRPr/>
          </a:p>
        </p:txBody>
      </p:sp>
      <p:pic>
        <p:nvPicPr>
          <p:cNvPr id="236" name="Google Shape;236;p34"/>
          <p:cNvPicPr preferRelativeResize="0"/>
          <p:nvPr/>
        </p:nvPicPr>
        <p:blipFill>
          <a:blip r:embed="rId3">
            <a:alphaModFix/>
          </a:blip>
          <a:stretch>
            <a:fillRect/>
          </a:stretch>
        </p:blipFill>
        <p:spPr>
          <a:xfrm>
            <a:off x="619775" y="1853850"/>
            <a:ext cx="2984850" cy="298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5"/>
          <p:cNvSpPr txBox="1"/>
          <p:nvPr>
            <p:ph type="title"/>
          </p:nvPr>
        </p:nvSpPr>
        <p:spPr>
          <a:xfrm>
            <a:off x="586850" y="445025"/>
            <a:ext cx="7709400" cy="87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404040"/>
                </a:solidFill>
                <a:latin typeface="Calibri"/>
                <a:ea typeface="Calibri"/>
                <a:cs typeface="Calibri"/>
                <a:sym typeface="Calibri"/>
              </a:rPr>
              <a:t>How to fill these gaps?</a:t>
            </a:r>
            <a:endParaRPr sz="3600">
              <a:solidFill>
                <a:srgbClr val="404040"/>
              </a:solidFill>
              <a:latin typeface="Calibri"/>
              <a:ea typeface="Calibri"/>
              <a:cs typeface="Calibri"/>
              <a:sym typeface="Calibri"/>
            </a:endParaRPr>
          </a:p>
          <a:p>
            <a:pPr indent="0" lvl="0" marL="0" rtl="0" algn="ctr">
              <a:spcBef>
                <a:spcPts val="0"/>
              </a:spcBef>
              <a:spcAft>
                <a:spcPts val="0"/>
              </a:spcAft>
              <a:buNone/>
            </a:pPr>
            <a:r>
              <a:t/>
            </a:r>
            <a:endParaRPr sz="3600">
              <a:solidFill>
                <a:srgbClr val="404040"/>
              </a:solidFill>
              <a:latin typeface="Calibri"/>
              <a:ea typeface="Calibri"/>
              <a:cs typeface="Calibri"/>
              <a:sym typeface="Calibri"/>
            </a:endParaRPr>
          </a:p>
          <a:p>
            <a:pPr indent="0" lvl="0" marL="0" rtl="0" algn="ctr">
              <a:spcBef>
                <a:spcPts val="0"/>
              </a:spcBef>
              <a:spcAft>
                <a:spcPts val="0"/>
              </a:spcAft>
              <a:buNone/>
            </a:pPr>
            <a:r>
              <a:t/>
            </a:r>
            <a:endParaRPr sz="3600">
              <a:solidFill>
                <a:srgbClr val="404040"/>
              </a:solidFill>
              <a:latin typeface="Calibri"/>
              <a:ea typeface="Calibri"/>
              <a:cs typeface="Calibri"/>
              <a:sym typeface="Calibri"/>
            </a:endParaRPr>
          </a:p>
        </p:txBody>
      </p:sp>
      <p:sp>
        <p:nvSpPr>
          <p:cNvPr id="242" name="Google Shape;242;p35"/>
          <p:cNvSpPr txBox="1"/>
          <p:nvPr/>
        </p:nvSpPr>
        <p:spPr>
          <a:xfrm>
            <a:off x="1507400" y="2266825"/>
            <a:ext cx="6432300" cy="8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GROUP RESEARCH OUTCOMES</a:t>
            </a:r>
            <a:endParaRPr sz="3000"/>
          </a:p>
        </p:txBody>
      </p:sp>
      <p:pic>
        <p:nvPicPr>
          <p:cNvPr id="243" name="Google Shape;243;p35"/>
          <p:cNvPicPr preferRelativeResize="0"/>
          <p:nvPr/>
        </p:nvPicPr>
        <p:blipFill>
          <a:blip r:embed="rId3">
            <a:alphaModFix/>
          </a:blip>
          <a:stretch>
            <a:fillRect/>
          </a:stretch>
        </p:blipFill>
        <p:spPr>
          <a:xfrm>
            <a:off x="0" y="0"/>
            <a:ext cx="9144000" cy="51434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3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Google Shape;253;p37"/>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8"/>
          <p:cNvSpPr txBox="1"/>
          <p:nvPr>
            <p:ph idx="1" type="body"/>
          </p:nvPr>
        </p:nvSpPr>
        <p:spPr>
          <a:xfrm>
            <a:off x="333700" y="1311775"/>
            <a:ext cx="8082600" cy="3532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t/>
            </a:r>
            <a:endParaRPr/>
          </a:p>
        </p:txBody>
      </p:sp>
      <p:pic>
        <p:nvPicPr>
          <p:cNvPr id="259" name="Google Shape;259;p3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pic>
        <p:nvPicPr>
          <p:cNvPr id="264" name="Google Shape;264;p39"/>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435925" y="558000"/>
            <a:ext cx="159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Defence</a:t>
            </a:r>
            <a:endParaRPr/>
          </a:p>
        </p:txBody>
      </p:sp>
      <p:pic>
        <p:nvPicPr>
          <p:cNvPr id="270" name="Google Shape;270;p40"/>
          <p:cNvPicPr preferRelativeResize="0"/>
          <p:nvPr/>
        </p:nvPicPr>
        <p:blipFill>
          <a:blip r:embed="rId3">
            <a:alphaModFix/>
          </a:blip>
          <a:stretch>
            <a:fillRect/>
          </a:stretch>
        </p:blipFill>
        <p:spPr>
          <a:xfrm>
            <a:off x="2394800" y="461250"/>
            <a:ext cx="6749200" cy="4682250"/>
          </a:xfrm>
          <a:prstGeom prst="rect">
            <a:avLst/>
          </a:prstGeom>
          <a:noFill/>
          <a:ln>
            <a:noFill/>
          </a:ln>
        </p:spPr>
      </p:pic>
      <p:sp>
        <p:nvSpPr>
          <p:cNvPr id="271" name="Google Shape;271;p40"/>
          <p:cNvSpPr txBox="1"/>
          <p:nvPr/>
        </p:nvSpPr>
        <p:spPr>
          <a:xfrm>
            <a:off x="403975" y="1703825"/>
            <a:ext cx="1872900" cy="3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Why?</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Importance?</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Why have  others failed      to consider?</a:t>
            </a:r>
            <a:endParaRPr sz="18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1"/>
          <p:cNvSpPr txBox="1"/>
          <p:nvPr>
            <p:ph type="title"/>
          </p:nvPr>
        </p:nvSpPr>
        <p:spPr>
          <a:xfrm>
            <a:off x="505800" y="457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this Research?</a:t>
            </a:r>
            <a:endParaRPr/>
          </a:p>
        </p:txBody>
      </p:sp>
      <p:pic>
        <p:nvPicPr>
          <p:cNvPr id="277" name="Google Shape;277;p41"/>
          <p:cNvPicPr preferRelativeResize="0"/>
          <p:nvPr/>
        </p:nvPicPr>
        <p:blipFill rotWithShape="1">
          <a:blip r:embed="rId3">
            <a:alphaModFix/>
          </a:blip>
          <a:srcRect b="0" l="23681" r="24960" t="0"/>
          <a:stretch/>
        </p:blipFill>
        <p:spPr>
          <a:xfrm>
            <a:off x="304800" y="1296675"/>
            <a:ext cx="3441000" cy="2931200"/>
          </a:xfrm>
          <a:prstGeom prst="rect">
            <a:avLst/>
          </a:prstGeom>
          <a:noFill/>
          <a:ln>
            <a:noFill/>
          </a:ln>
        </p:spPr>
      </p:pic>
      <p:pic>
        <p:nvPicPr>
          <p:cNvPr id="278" name="Google Shape;278;p41"/>
          <p:cNvPicPr preferRelativeResize="0"/>
          <p:nvPr/>
        </p:nvPicPr>
        <p:blipFill>
          <a:blip r:embed="rId4">
            <a:alphaModFix/>
          </a:blip>
          <a:stretch>
            <a:fillRect/>
          </a:stretch>
        </p:blipFill>
        <p:spPr>
          <a:xfrm>
            <a:off x="4361871" y="1844050"/>
            <a:ext cx="4401129" cy="2931200"/>
          </a:xfrm>
          <a:prstGeom prst="rect">
            <a:avLst/>
          </a:prstGeom>
          <a:noFill/>
          <a:ln cap="flat" cmpd="sng" w="9525">
            <a:solidFill>
              <a:schemeClr val="dk2"/>
            </a:solidFill>
            <a:prstDash val="solid"/>
            <a:round/>
            <a:headEnd len="sm" w="sm" type="none"/>
            <a:tailEnd len="sm" w="sm" type="none"/>
          </a:ln>
        </p:spPr>
      </p:pic>
      <p:sp>
        <p:nvSpPr>
          <p:cNvPr id="279" name="Google Shape;279;p41"/>
          <p:cNvSpPr txBox="1"/>
          <p:nvPr/>
        </p:nvSpPr>
        <p:spPr>
          <a:xfrm>
            <a:off x="470375" y="4218525"/>
            <a:ext cx="2957100" cy="4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Cloud storage philosophy</a:t>
            </a:r>
            <a:endParaRPr sz="1800">
              <a:latin typeface="Lato"/>
              <a:ea typeface="Lato"/>
              <a:cs typeface="Lato"/>
              <a:sym typeface="Lato"/>
            </a:endParaRPr>
          </a:p>
        </p:txBody>
      </p:sp>
      <p:sp>
        <p:nvSpPr>
          <p:cNvPr id="280" name="Google Shape;280;p41"/>
          <p:cNvSpPr txBox="1"/>
          <p:nvPr/>
        </p:nvSpPr>
        <p:spPr>
          <a:xfrm>
            <a:off x="4282450" y="1321775"/>
            <a:ext cx="45267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Digital Natives have heavy Digital Footprint</a:t>
            </a:r>
            <a:endParaRPr sz="18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505800" y="457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this Research?</a:t>
            </a:r>
            <a:endParaRPr/>
          </a:p>
        </p:txBody>
      </p:sp>
      <p:pic>
        <p:nvPicPr>
          <p:cNvPr id="286" name="Google Shape;286;p42"/>
          <p:cNvPicPr preferRelativeResize="0"/>
          <p:nvPr/>
        </p:nvPicPr>
        <p:blipFill rotWithShape="1">
          <a:blip r:embed="rId3">
            <a:alphaModFix/>
          </a:blip>
          <a:srcRect b="0" l="3010" r="24272" t="0"/>
          <a:stretch/>
        </p:blipFill>
        <p:spPr>
          <a:xfrm>
            <a:off x="149775" y="1359800"/>
            <a:ext cx="3996652" cy="3091574"/>
          </a:xfrm>
          <a:prstGeom prst="rect">
            <a:avLst/>
          </a:prstGeom>
          <a:noFill/>
          <a:ln cap="flat" cmpd="sng" w="9525">
            <a:solidFill>
              <a:srgbClr val="434343"/>
            </a:solidFill>
            <a:prstDash val="solid"/>
            <a:round/>
            <a:headEnd len="sm" w="sm" type="none"/>
            <a:tailEnd len="sm" w="sm" type="none"/>
          </a:ln>
        </p:spPr>
      </p:pic>
      <p:pic>
        <p:nvPicPr>
          <p:cNvPr id="287" name="Google Shape;287;p42"/>
          <p:cNvPicPr preferRelativeResize="0"/>
          <p:nvPr/>
        </p:nvPicPr>
        <p:blipFill>
          <a:blip r:embed="rId4">
            <a:alphaModFix/>
          </a:blip>
          <a:stretch>
            <a:fillRect/>
          </a:stretch>
        </p:blipFill>
        <p:spPr>
          <a:xfrm>
            <a:off x="4877326" y="1899525"/>
            <a:ext cx="4122049" cy="3091575"/>
          </a:xfrm>
          <a:prstGeom prst="rect">
            <a:avLst/>
          </a:prstGeom>
          <a:noFill/>
          <a:ln>
            <a:noFill/>
          </a:ln>
        </p:spPr>
      </p:pic>
      <p:sp>
        <p:nvSpPr>
          <p:cNvPr id="288" name="Google Shape;288;p42"/>
          <p:cNvSpPr txBox="1"/>
          <p:nvPr/>
        </p:nvSpPr>
        <p:spPr>
          <a:xfrm>
            <a:off x="335450" y="4523325"/>
            <a:ext cx="3633900" cy="4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Cost of a mistakes someone’s life </a:t>
            </a:r>
            <a:endParaRPr sz="1800">
              <a:latin typeface="Lato"/>
              <a:ea typeface="Lato"/>
              <a:cs typeface="Lato"/>
              <a:sym typeface="Lato"/>
            </a:endParaRPr>
          </a:p>
        </p:txBody>
      </p:sp>
      <p:sp>
        <p:nvSpPr>
          <p:cNvPr id="289" name="Google Shape;289;p42"/>
          <p:cNvSpPr txBox="1"/>
          <p:nvPr/>
        </p:nvSpPr>
        <p:spPr>
          <a:xfrm>
            <a:off x="4877325" y="1372225"/>
            <a:ext cx="4122000" cy="4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Discretion on HIPAA compliant Tech</a:t>
            </a:r>
            <a:endParaRPr sz="18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3"/>
          <p:cNvSpPr txBox="1"/>
          <p:nvPr>
            <p:ph type="title"/>
          </p:nvPr>
        </p:nvSpPr>
        <p:spPr>
          <a:xfrm>
            <a:off x="653250" y="2309250"/>
            <a:ext cx="2281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it Important?</a:t>
            </a:r>
            <a:endParaRPr/>
          </a:p>
        </p:txBody>
      </p:sp>
      <p:grpSp>
        <p:nvGrpSpPr>
          <p:cNvPr id="295" name="Google Shape;295;p43"/>
          <p:cNvGrpSpPr/>
          <p:nvPr/>
        </p:nvGrpSpPr>
        <p:grpSpPr>
          <a:xfrm>
            <a:off x="2865810" y="201825"/>
            <a:ext cx="5164009" cy="4950745"/>
            <a:chOff x="2256567" y="677103"/>
            <a:chExt cx="4036590" cy="3941676"/>
          </a:xfrm>
        </p:grpSpPr>
        <p:sp>
          <p:nvSpPr>
            <p:cNvPr id="296" name="Google Shape;296;p43"/>
            <p:cNvSpPr/>
            <p:nvPr/>
          </p:nvSpPr>
          <p:spPr>
            <a:xfrm rot="-6597333">
              <a:off x="4296826" y="3950027"/>
              <a:ext cx="586303" cy="586303"/>
            </a:xfrm>
            <a:prstGeom prst="ellipse">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3"/>
            <p:cNvSpPr/>
            <p:nvPr/>
          </p:nvSpPr>
          <p:spPr>
            <a:xfrm rot="-6599386">
              <a:off x="2318596" y="1407533"/>
              <a:ext cx="440541" cy="440541"/>
            </a:xfrm>
            <a:prstGeom prst="ellipse">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3"/>
            <p:cNvSpPr/>
            <p:nvPr/>
          </p:nvSpPr>
          <p:spPr>
            <a:xfrm rot="-6598839">
              <a:off x="2887641" y="2346984"/>
              <a:ext cx="1199287" cy="1199287"/>
            </a:xfrm>
            <a:prstGeom prst="ellipse">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3"/>
            <p:cNvSpPr/>
            <p:nvPr/>
          </p:nvSpPr>
          <p:spPr>
            <a:xfrm rot="-6598620">
              <a:off x="4374916" y="913763"/>
              <a:ext cx="1681581" cy="1681581"/>
            </a:xfrm>
            <a:prstGeom prst="ellipse">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3"/>
            <p:cNvSpPr/>
            <p:nvPr/>
          </p:nvSpPr>
          <p:spPr>
            <a:xfrm rot="-41807">
              <a:off x="2572953" y="2103080"/>
              <a:ext cx="764757" cy="754800"/>
            </a:xfrm>
            <a:prstGeom prst="ellipse">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HIPAA</a:t>
              </a:r>
              <a:endParaRPr>
                <a:solidFill>
                  <a:srgbClr val="FFFFFF"/>
                </a:solidFill>
                <a:latin typeface="Roboto"/>
                <a:ea typeface="Roboto"/>
                <a:cs typeface="Roboto"/>
                <a:sym typeface="Roboto"/>
              </a:endParaRPr>
            </a:p>
          </p:txBody>
        </p:sp>
        <p:sp>
          <p:nvSpPr>
            <p:cNvPr id="301" name="Google Shape;301;p43"/>
            <p:cNvSpPr/>
            <p:nvPr/>
          </p:nvSpPr>
          <p:spPr>
            <a:xfrm rot="-6597701">
              <a:off x="3267625" y="1113818"/>
              <a:ext cx="274172" cy="274172"/>
            </a:xfrm>
            <a:prstGeom prst="ellipse">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43"/>
          <p:cNvGrpSpPr/>
          <p:nvPr/>
        </p:nvGrpSpPr>
        <p:grpSpPr>
          <a:xfrm>
            <a:off x="5668279" y="1631985"/>
            <a:ext cx="3121748" cy="3064891"/>
            <a:chOff x="4447194" y="1815766"/>
            <a:chExt cx="2440200" cy="2440200"/>
          </a:xfrm>
        </p:grpSpPr>
        <p:sp>
          <p:nvSpPr>
            <p:cNvPr id="303" name="Google Shape;303;p43"/>
            <p:cNvSpPr/>
            <p:nvPr/>
          </p:nvSpPr>
          <p:spPr>
            <a:xfrm>
              <a:off x="4447194" y="1815766"/>
              <a:ext cx="2440200" cy="2440200"/>
            </a:xfrm>
            <a:prstGeom prst="ellipse">
              <a:avLst/>
            </a:prstGeom>
            <a:solidFill>
              <a:srgbClr val="155B54"/>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3"/>
            <p:cNvSpPr txBox="1"/>
            <p:nvPr/>
          </p:nvSpPr>
          <p:spPr>
            <a:xfrm>
              <a:off x="4785770" y="2380218"/>
              <a:ext cx="2001300" cy="13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  Who manages the data?</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  - </a:t>
              </a:r>
              <a:r>
                <a:rPr lang="en">
                  <a:solidFill>
                    <a:schemeClr val="lt1"/>
                  </a:solidFill>
                  <a:latin typeface="Roboto"/>
                  <a:ea typeface="Roboto"/>
                  <a:cs typeface="Roboto"/>
                  <a:sym typeface="Roboto"/>
                </a:rPr>
                <a:t>Who pays for storage?</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   - What can’t be done?</a:t>
              </a:r>
              <a:endParaRPr>
                <a:solidFill>
                  <a:schemeClr val="lt1"/>
                </a:solidFill>
                <a:latin typeface="Roboto"/>
                <a:ea typeface="Roboto"/>
                <a:cs typeface="Roboto"/>
                <a:sym typeface="Roboto"/>
              </a:endParaRPr>
            </a:p>
          </p:txBody>
        </p:sp>
      </p:grpSp>
      <p:grpSp>
        <p:nvGrpSpPr>
          <p:cNvPr id="305" name="Google Shape;305;p43"/>
          <p:cNvGrpSpPr/>
          <p:nvPr/>
        </p:nvGrpSpPr>
        <p:grpSpPr>
          <a:xfrm>
            <a:off x="4237379" y="1077194"/>
            <a:ext cx="1821467" cy="1788293"/>
            <a:chOff x="3490737" y="1374053"/>
            <a:chExt cx="1423800" cy="1423800"/>
          </a:xfrm>
        </p:grpSpPr>
        <p:sp>
          <p:nvSpPr>
            <p:cNvPr id="306" name="Google Shape;306;p43"/>
            <p:cNvSpPr/>
            <p:nvPr/>
          </p:nvSpPr>
          <p:spPr>
            <a:xfrm>
              <a:off x="3490737" y="1374053"/>
              <a:ext cx="1423800" cy="1423800"/>
            </a:xfrm>
            <a:prstGeom prst="ellipse">
              <a:avLst/>
            </a:prstGeom>
            <a:solidFill>
              <a:srgbClr val="1D7E74"/>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3"/>
            <p:cNvSpPr txBox="1"/>
            <p:nvPr/>
          </p:nvSpPr>
          <p:spPr>
            <a:xfrm>
              <a:off x="3567505" y="1439091"/>
              <a:ext cx="1267200" cy="12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Patient Info Anonymised?</a:t>
              </a:r>
              <a:endParaRPr>
                <a:solidFill>
                  <a:srgbClr val="FFFFFF"/>
                </a:solidFill>
                <a:latin typeface="Roboto"/>
                <a:ea typeface="Roboto"/>
                <a:cs typeface="Roboto"/>
                <a:sym typeface="Roboto"/>
              </a:endParaRPr>
            </a:p>
          </p:txBody>
        </p:sp>
      </p:grpSp>
      <p:grpSp>
        <p:nvGrpSpPr>
          <p:cNvPr id="308" name="Google Shape;308;p43"/>
          <p:cNvGrpSpPr/>
          <p:nvPr/>
        </p:nvGrpSpPr>
        <p:grpSpPr>
          <a:xfrm>
            <a:off x="4106139" y="3041949"/>
            <a:ext cx="1917415" cy="1882493"/>
            <a:chOff x="644203" y="3718814"/>
            <a:chExt cx="1498800" cy="1498800"/>
          </a:xfrm>
        </p:grpSpPr>
        <p:sp>
          <p:nvSpPr>
            <p:cNvPr id="309" name="Google Shape;309;p43"/>
            <p:cNvSpPr/>
            <p:nvPr/>
          </p:nvSpPr>
          <p:spPr>
            <a:xfrm>
              <a:off x="644203" y="3718814"/>
              <a:ext cx="1498800" cy="1498800"/>
            </a:xfrm>
            <a:prstGeom prst="ellipse">
              <a:avLst/>
            </a:prstGeom>
            <a:solidFill>
              <a:srgbClr val="1B786E"/>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3"/>
            <p:cNvSpPr txBox="1"/>
            <p:nvPr/>
          </p:nvSpPr>
          <p:spPr>
            <a:xfrm>
              <a:off x="856976" y="3995875"/>
              <a:ext cx="1073400" cy="9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Who Owns the Data?</a:t>
              </a:r>
              <a:endParaRPr>
                <a:solidFill>
                  <a:srgbClr val="FFFFFF"/>
                </a:solidFill>
                <a:latin typeface="Roboto"/>
                <a:ea typeface="Roboto"/>
                <a:cs typeface="Roboto"/>
                <a:sym typeface="Roboto"/>
              </a:endParaRPr>
            </a:p>
          </p:txBody>
        </p:sp>
      </p:grpSp>
      <p:grpSp>
        <p:nvGrpSpPr>
          <p:cNvPr id="311" name="Google Shape;311;p43"/>
          <p:cNvGrpSpPr/>
          <p:nvPr/>
        </p:nvGrpSpPr>
        <p:grpSpPr>
          <a:xfrm>
            <a:off x="7207447" y="846550"/>
            <a:ext cx="1318300" cy="1293966"/>
            <a:chOff x="3490737" y="1374036"/>
            <a:chExt cx="1423804" cy="1423818"/>
          </a:xfrm>
        </p:grpSpPr>
        <p:sp>
          <p:nvSpPr>
            <p:cNvPr id="312" name="Google Shape;312;p43"/>
            <p:cNvSpPr/>
            <p:nvPr/>
          </p:nvSpPr>
          <p:spPr>
            <a:xfrm>
              <a:off x="3490737" y="1374053"/>
              <a:ext cx="1423800" cy="1423800"/>
            </a:xfrm>
            <a:prstGeom prst="ellipse">
              <a:avLst/>
            </a:prstGeom>
            <a:solidFill>
              <a:srgbClr val="1D7E74"/>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txBox="1"/>
            <p:nvPr/>
          </p:nvSpPr>
          <p:spPr>
            <a:xfrm>
              <a:off x="3490740" y="1374036"/>
              <a:ext cx="1423800" cy="142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Accountability?</a:t>
              </a:r>
              <a:endParaRPr>
                <a:solidFill>
                  <a:srgbClr val="FFFFFF"/>
                </a:solidFill>
                <a:latin typeface="Roboto"/>
                <a:ea typeface="Roboto"/>
                <a:cs typeface="Roboto"/>
                <a:sym typeface="Roboto"/>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Google Shape;169;p26"/>
          <p:cNvPicPr preferRelativeResize="0"/>
          <p:nvPr/>
        </p:nvPicPr>
        <p:blipFill>
          <a:blip r:embed="rId3">
            <a:alphaModFix/>
          </a:blip>
          <a:stretch>
            <a:fillRect/>
          </a:stretch>
        </p:blipFill>
        <p:spPr>
          <a:xfrm>
            <a:off x="0" y="0"/>
            <a:ext cx="9144001" cy="5143500"/>
          </a:xfrm>
          <a:prstGeom prst="rect">
            <a:avLst/>
          </a:prstGeom>
          <a:noFill/>
          <a:ln>
            <a:noFill/>
          </a:ln>
        </p:spPr>
      </p:pic>
      <p:sp>
        <p:nvSpPr>
          <p:cNvPr id="170" name="Google Shape;170;p26"/>
          <p:cNvSpPr txBox="1"/>
          <p:nvPr/>
        </p:nvSpPr>
        <p:spPr>
          <a:xfrm>
            <a:off x="1128075" y="4337725"/>
            <a:ext cx="14370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71" name="Google Shape;171;p26"/>
          <p:cNvSpPr txBox="1"/>
          <p:nvPr/>
        </p:nvSpPr>
        <p:spPr>
          <a:xfrm>
            <a:off x="4216875" y="4780900"/>
            <a:ext cx="1383300" cy="2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72" name="Google Shape;172;p26"/>
          <p:cNvSpPr txBox="1"/>
          <p:nvPr/>
        </p:nvSpPr>
        <p:spPr>
          <a:xfrm>
            <a:off x="6795325" y="4552600"/>
            <a:ext cx="16518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Comic Sans MS"/>
                <a:ea typeface="Comic Sans MS"/>
                <a:cs typeface="Comic Sans MS"/>
                <a:sym typeface="Comic Sans MS"/>
              </a:rPr>
              <a:t>Abhishek</a:t>
            </a:r>
            <a:endParaRPr b="1" sz="2400">
              <a:solidFill>
                <a:srgbClr val="FFFFFF"/>
              </a:solidFill>
              <a:latin typeface="Comic Sans MS"/>
              <a:ea typeface="Comic Sans MS"/>
              <a:cs typeface="Comic Sans MS"/>
              <a:sym typeface="Comic Sans MS"/>
            </a:endParaRPr>
          </a:p>
        </p:txBody>
      </p:sp>
      <p:sp>
        <p:nvSpPr>
          <p:cNvPr id="173" name="Google Shape;173;p26"/>
          <p:cNvSpPr txBox="1"/>
          <p:nvPr/>
        </p:nvSpPr>
        <p:spPr>
          <a:xfrm>
            <a:off x="1248950" y="4525750"/>
            <a:ext cx="13833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Comic Sans MS"/>
                <a:ea typeface="Comic Sans MS"/>
                <a:cs typeface="Comic Sans MS"/>
                <a:sym typeface="Comic Sans MS"/>
              </a:rPr>
              <a:t>Sumit</a:t>
            </a:r>
            <a:endParaRPr b="1" sz="2400">
              <a:solidFill>
                <a:srgbClr val="FFFFFF"/>
              </a:solidFill>
              <a:latin typeface="Comic Sans MS"/>
              <a:ea typeface="Comic Sans MS"/>
              <a:cs typeface="Comic Sans MS"/>
              <a:sym typeface="Comic Sans MS"/>
            </a:endParaRPr>
          </a:p>
        </p:txBody>
      </p:sp>
      <p:sp>
        <p:nvSpPr>
          <p:cNvPr id="174" name="Google Shape;174;p26"/>
          <p:cNvSpPr txBox="1"/>
          <p:nvPr/>
        </p:nvSpPr>
        <p:spPr>
          <a:xfrm>
            <a:off x="4116200" y="4525750"/>
            <a:ext cx="12489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Comic Sans MS"/>
                <a:ea typeface="Comic Sans MS"/>
                <a:cs typeface="Comic Sans MS"/>
                <a:sym typeface="Comic Sans MS"/>
              </a:rPr>
              <a:t>Swasti</a:t>
            </a:r>
            <a:endParaRPr b="1" sz="2400">
              <a:solidFill>
                <a:srgbClr val="FFFFFF"/>
              </a:solidFill>
              <a:latin typeface="Comic Sans MS"/>
              <a:ea typeface="Comic Sans MS"/>
              <a:cs typeface="Comic Sans MS"/>
              <a:sym typeface="Comic Sans MS"/>
            </a:endParaRPr>
          </a:p>
        </p:txBody>
      </p:sp>
      <p:sp>
        <p:nvSpPr>
          <p:cNvPr id="175" name="Google Shape;175;p26"/>
          <p:cNvSpPr txBox="1"/>
          <p:nvPr/>
        </p:nvSpPr>
        <p:spPr>
          <a:xfrm>
            <a:off x="2565075" y="88125"/>
            <a:ext cx="19533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Comic Sans MS"/>
                <a:ea typeface="Comic Sans MS"/>
                <a:cs typeface="Comic Sans MS"/>
                <a:sym typeface="Comic Sans MS"/>
              </a:rPr>
              <a:t>Aishwarya</a:t>
            </a:r>
            <a:endParaRPr b="1" sz="2400">
              <a:latin typeface="Comic Sans MS"/>
              <a:ea typeface="Comic Sans MS"/>
              <a:cs typeface="Comic Sans MS"/>
              <a:sym typeface="Comic Sans MS"/>
            </a:endParaRPr>
          </a:p>
        </p:txBody>
      </p:sp>
      <p:sp>
        <p:nvSpPr>
          <p:cNvPr id="176" name="Google Shape;176;p26"/>
          <p:cNvSpPr txBox="1"/>
          <p:nvPr/>
        </p:nvSpPr>
        <p:spPr>
          <a:xfrm>
            <a:off x="5365100" y="88125"/>
            <a:ext cx="17994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Comic Sans MS"/>
                <a:ea typeface="Comic Sans MS"/>
                <a:cs typeface="Comic Sans MS"/>
                <a:sym typeface="Comic Sans MS"/>
              </a:rPr>
              <a:t>Samruddhi</a:t>
            </a:r>
            <a:endParaRPr b="1" sz="2400">
              <a:latin typeface="Comic Sans MS"/>
              <a:ea typeface="Comic Sans MS"/>
              <a:cs typeface="Comic Sans MS"/>
              <a:sym typeface="Comic Sans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4"/>
          <p:cNvSpPr txBox="1"/>
          <p:nvPr>
            <p:ph type="title"/>
          </p:nvPr>
        </p:nvSpPr>
        <p:spPr>
          <a:xfrm>
            <a:off x="729450" y="480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others failed to consider it?</a:t>
            </a:r>
            <a:endParaRPr/>
          </a:p>
        </p:txBody>
      </p:sp>
      <p:pic>
        <p:nvPicPr>
          <p:cNvPr id="319" name="Google Shape;319;p44"/>
          <p:cNvPicPr preferRelativeResize="0"/>
          <p:nvPr/>
        </p:nvPicPr>
        <p:blipFill rotWithShape="1">
          <a:blip r:embed="rId3">
            <a:alphaModFix/>
          </a:blip>
          <a:srcRect b="7192" l="0" r="0" t="0"/>
          <a:stretch/>
        </p:blipFill>
        <p:spPr>
          <a:xfrm>
            <a:off x="254025" y="1314275"/>
            <a:ext cx="2336825" cy="3200326"/>
          </a:xfrm>
          <a:prstGeom prst="rect">
            <a:avLst/>
          </a:prstGeom>
          <a:noFill/>
          <a:ln>
            <a:noFill/>
          </a:ln>
        </p:spPr>
      </p:pic>
      <p:pic>
        <p:nvPicPr>
          <p:cNvPr id="320" name="Google Shape;320;p44"/>
          <p:cNvPicPr preferRelativeResize="0"/>
          <p:nvPr/>
        </p:nvPicPr>
        <p:blipFill rotWithShape="1">
          <a:blip r:embed="rId4">
            <a:alphaModFix/>
          </a:blip>
          <a:srcRect b="0" l="7380" r="8366" t="0"/>
          <a:stretch/>
        </p:blipFill>
        <p:spPr>
          <a:xfrm>
            <a:off x="3340967" y="1923875"/>
            <a:ext cx="2862633" cy="3200327"/>
          </a:xfrm>
          <a:prstGeom prst="rect">
            <a:avLst/>
          </a:prstGeom>
          <a:noFill/>
          <a:ln>
            <a:noFill/>
          </a:ln>
        </p:spPr>
      </p:pic>
      <p:pic>
        <p:nvPicPr>
          <p:cNvPr id="321" name="Google Shape;321;p44"/>
          <p:cNvPicPr preferRelativeResize="0"/>
          <p:nvPr/>
        </p:nvPicPr>
        <p:blipFill rotWithShape="1">
          <a:blip r:embed="rId5">
            <a:alphaModFix/>
          </a:blip>
          <a:srcRect b="13078" l="0" r="79580" t="21527"/>
          <a:stretch/>
        </p:blipFill>
        <p:spPr>
          <a:xfrm>
            <a:off x="6982525" y="1259575"/>
            <a:ext cx="1598501" cy="3363601"/>
          </a:xfrm>
          <a:prstGeom prst="rect">
            <a:avLst/>
          </a:prstGeom>
          <a:noFill/>
          <a:ln>
            <a:noFill/>
          </a:ln>
        </p:spPr>
      </p:pic>
      <p:sp>
        <p:nvSpPr>
          <p:cNvPr id="322" name="Google Shape;322;p44"/>
          <p:cNvSpPr txBox="1"/>
          <p:nvPr/>
        </p:nvSpPr>
        <p:spPr>
          <a:xfrm>
            <a:off x="254025" y="4523325"/>
            <a:ext cx="2336700" cy="4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Costs vs Revenues</a:t>
            </a:r>
            <a:endParaRPr sz="1800">
              <a:latin typeface="Lato"/>
              <a:ea typeface="Lato"/>
              <a:cs typeface="Lato"/>
              <a:sym typeface="Lato"/>
            </a:endParaRPr>
          </a:p>
        </p:txBody>
      </p:sp>
      <p:sp>
        <p:nvSpPr>
          <p:cNvPr id="323" name="Google Shape;323;p44"/>
          <p:cNvSpPr txBox="1"/>
          <p:nvPr/>
        </p:nvSpPr>
        <p:spPr>
          <a:xfrm>
            <a:off x="3322050" y="1519475"/>
            <a:ext cx="2957100" cy="4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Legal Complications</a:t>
            </a:r>
            <a:endParaRPr sz="1800">
              <a:latin typeface="Lato"/>
              <a:ea typeface="Lato"/>
              <a:cs typeface="Lato"/>
              <a:sym typeface="Lato"/>
            </a:endParaRPr>
          </a:p>
        </p:txBody>
      </p:sp>
      <p:sp>
        <p:nvSpPr>
          <p:cNvPr id="324" name="Google Shape;324;p44"/>
          <p:cNvSpPr txBox="1"/>
          <p:nvPr/>
        </p:nvSpPr>
        <p:spPr>
          <a:xfrm>
            <a:off x="6355350" y="4514600"/>
            <a:ext cx="2957100" cy="4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Benefits vs Risks</a:t>
            </a:r>
            <a:endParaRPr sz="1800">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id="329" name="Google Shape;329;p45"/>
          <p:cNvPicPr preferRelativeResize="0"/>
          <p:nvPr/>
        </p:nvPicPr>
        <p:blipFill>
          <a:blip r:embed="rId3">
            <a:alphaModFix/>
          </a:blip>
          <a:stretch>
            <a:fillRect/>
          </a:stretch>
        </p:blipFill>
        <p:spPr>
          <a:xfrm>
            <a:off x="1870725" y="0"/>
            <a:ext cx="7292284" cy="5143499"/>
          </a:xfrm>
          <a:prstGeom prst="rect">
            <a:avLst/>
          </a:prstGeom>
          <a:noFill/>
          <a:ln>
            <a:noFill/>
          </a:ln>
        </p:spPr>
      </p:pic>
      <p:sp>
        <p:nvSpPr>
          <p:cNvPr id="330" name="Google Shape;330;p45"/>
          <p:cNvSpPr txBox="1"/>
          <p:nvPr>
            <p:ph type="title"/>
          </p:nvPr>
        </p:nvSpPr>
        <p:spPr>
          <a:xfrm>
            <a:off x="500850" y="556650"/>
            <a:ext cx="4485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Cyborgs have Politics?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04040"/>
              </a:solidFill>
              <a:latin typeface="Calibri"/>
              <a:ea typeface="Calibri"/>
              <a:cs typeface="Calibri"/>
              <a:sym typeface="Calibri"/>
            </a:endParaRPr>
          </a:p>
          <a:p>
            <a:pPr indent="0" lvl="0" marL="0" rtl="0" algn="ctr">
              <a:spcBef>
                <a:spcPts val="0"/>
              </a:spcBef>
              <a:spcAft>
                <a:spcPts val="0"/>
              </a:spcAft>
              <a:buNone/>
            </a:pPr>
            <a:r>
              <a:t/>
            </a:r>
            <a:endParaRPr sz="3600">
              <a:solidFill>
                <a:srgbClr val="404040"/>
              </a:solidFill>
              <a:latin typeface="Calibri"/>
              <a:ea typeface="Calibri"/>
              <a:cs typeface="Calibri"/>
              <a:sym typeface="Calibri"/>
            </a:endParaRPr>
          </a:p>
          <a:p>
            <a:pPr indent="0" lvl="0" marL="0" rtl="0" algn="ctr">
              <a:spcBef>
                <a:spcPts val="0"/>
              </a:spcBef>
              <a:spcAft>
                <a:spcPts val="0"/>
              </a:spcAft>
              <a:buNone/>
            </a:pPr>
            <a:r>
              <a:t/>
            </a:r>
            <a:endParaRPr sz="3600">
              <a:solidFill>
                <a:srgbClr val="404040"/>
              </a:solidFill>
              <a:latin typeface="Calibri"/>
              <a:ea typeface="Calibri"/>
              <a:cs typeface="Calibri"/>
              <a:sym typeface="Calibri"/>
            </a:endParaRPr>
          </a:p>
        </p:txBody>
      </p:sp>
      <p:sp>
        <p:nvSpPr>
          <p:cNvPr id="336" name="Google Shape;336;p46"/>
          <p:cNvSpPr txBox="1"/>
          <p:nvPr/>
        </p:nvSpPr>
        <p:spPr>
          <a:xfrm>
            <a:off x="1507400" y="2266825"/>
            <a:ext cx="6432300" cy="8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p>
        </p:txBody>
      </p:sp>
      <p:sp>
        <p:nvSpPr>
          <p:cNvPr id="337" name="Google Shape;337;p46"/>
          <p:cNvSpPr txBox="1"/>
          <p:nvPr>
            <p:ph idx="2" type="body"/>
          </p:nvPr>
        </p:nvSpPr>
        <p:spPr>
          <a:xfrm>
            <a:off x="4912450" y="190875"/>
            <a:ext cx="4078500" cy="4731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404040"/>
                </a:solidFill>
              </a:rPr>
              <a:t>What have we concluded from the research?</a:t>
            </a:r>
            <a:endParaRPr b="1" sz="2400">
              <a:solidFill>
                <a:srgbClr val="404040"/>
              </a:solidFill>
            </a:endParaRPr>
          </a:p>
          <a:p>
            <a:pPr indent="0" lvl="0" marL="0" rtl="0" algn="ctr">
              <a:lnSpc>
                <a:spcPct val="100000"/>
              </a:lnSpc>
              <a:spcBef>
                <a:spcPts val="0"/>
              </a:spcBef>
              <a:spcAft>
                <a:spcPts val="0"/>
              </a:spcAft>
              <a:buNone/>
            </a:pPr>
            <a:r>
              <a:t/>
            </a:r>
            <a:endParaRPr b="1" sz="1400">
              <a:solidFill>
                <a:srgbClr val="404040"/>
              </a:solidFill>
            </a:endParaRPr>
          </a:p>
          <a:p>
            <a:pPr indent="-342900" lvl="0" marL="457200" rtl="0" algn="l">
              <a:lnSpc>
                <a:spcPct val="100000"/>
              </a:lnSpc>
              <a:spcBef>
                <a:spcPts val="0"/>
              </a:spcBef>
              <a:spcAft>
                <a:spcPts val="0"/>
              </a:spcAft>
              <a:buClr>
                <a:srgbClr val="404040"/>
              </a:buClr>
              <a:buSzPts val="1800"/>
              <a:buFont typeface="Raleway"/>
              <a:buChar char="●"/>
            </a:pPr>
            <a:r>
              <a:rPr lang="en" sz="1800">
                <a:solidFill>
                  <a:srgbClr val="404040"/>
                </a:solidFill>
                <a:latin typeface="Raleway"/>
                <a:ea typeface="Raleway"/>
                <a:cs typeface="Raleway"/>
                <a:sym typeface="Raleway"/>
              </a:rPr>
              <a:t>Instant speech to text conversion.</a:t>
            </a:r>
            <a:br>
              <a:rPr lang="en" sz="1800">
                <a:solidFill>
                  <a:srgbClr val="404040"/>
                </a:solidFill>
                <a:latin typeface="Raleway"/>
                <a:ea typeface="Raleway"/>
                <a:cs typeface="Raleway"/>
                <a:sym typeface="Raleway"/>
              </a:rPr>
            </a:br>
            <a:endParaRPr sz="1800">
              <a:solidFill>
                <a:srgbClr val="404040"/>
              </a:solidFill>
              <a:latin typeface="Raleway"/>
              <a:ea typeface="Raleway"/>
              <a:cs typeface="Raleway"/>
              <a:sym typeface="Raleway"/>
            </a:endParaRPr>
          </a:p>
          <a:p>
            <a:pPr indent="-342900" lvl="0" marL="457200" rtl="0" algn="l">
              <a:lnSpc>
                <a:spcPct val="100000"/>
              </a:lnSpc>
              <a:spcBef>
                <a:spcPts val="0"/>
              </a:spcBef>
              <a:spcAft>
                <a:spcPts val="0"/>
              </a:spcAft>
              <a:buClr>
                <a:srgbClr val="404040"/>
              </a:buClr>
              <a:buSzPts val="1800"/>
              <a:buFont typeface="Raleway"/>
              <a:buChar char="●"/>
            </a:pPr>
            <a:r>
              <a:rPr lang="en" sz="1800">
                <a:solidFill>
                  <a:srgbClr val="404040"/>
                </a:solidFill>
                <a:latin typeface="Raleway"/>
                <a:ea typeface="Raleway"/>
                <a:cs typeface="Raleway"/>
                <a:sym typeface="Raleway"/>
              </a:rPr>
              <a:t>Aiding with the prescription.</a:t>
            </a:r>
            <a:br>
              <a:rPr lang="en" sz="1800">
                <a:solidFill>
                  <a:srgbClr val="404040"/>
                </a:solidFill>
                <a:latin typeface="Raleway"/>
                <a:ea typeface="Raleway"/>
                <a:cs typeface="Raleway"/>
                <a:sym typeface="Raleway"/>
              </a:rPr>
            </a:br>
            <a:endParaRPr sz="1800">
              <a:solidFill>
                <a:srgbClr val="404040"/>
              </a:solidFill>
              <a:latin typeface="Raleway"/>
              <a:ea typeface="Raleway"/>
              <a:cs typeface="Raleway"/>
              <a:sym typeface="Raleway"/>
            </a:endParaRPr>
          </a:p>
          <a:p>
            <a:pPr indent="-342900" lvl="0" marL="457200" rtl="0" algn="l">
              <a:lnSpc>
                <a:spcPct val="100000"/>
              </a:lnSpc>
              <a:spcBef>
                <a:spcPts val="0"/>
              </a:spcBef>
              <a:spcAft>
                <a:spcPts val="0"/>
              </a:spcAft>
              <a:buClr>
                <a:srgbClr val="404040"/>
              </a:buClr>
              <a:buSzPts val="1800"/>
              <a:buFont typeface="Raleway"/>
              <a:buChar char="●"/>
            </a:pPr>
            <a:r>
              <a:rPr lang="en" sz="1800">
                <a:solidFill>
                  <a:srgbClr val="404040"/>
                </a:solidFill>
                <a:latin typeface="Raleway"/>
                <a:ea typeface="Raleway"/>
                <a:cs typeface="Raleway"/>
                <a:sym typeface="Raleway"/>
              </a:rPr>
              <a:t>Provide accurate, useful responses about health </a:t>
            </a:r>
            <a:br>
              <a:rPr lang="en" sz="1800">
                <a:solidFill>
                  <a:srgbClr val="404040"/>
                </a:solidFill>
                <a:latin typeface="Raleway"/>
                <a:ea typeface="Raleway"/>
                <a:cs typeface="Raleway"/>
                <a:sym typeface="Raleway"/>
              </a:rPr>
            </a:br>
            <a:endParaRPr sz="1800">
              <a:solidFill>
                <a:srgbClr val="404040"/>
              </a:solidFill>
              <a:latin typeface="Raleway"/>
              <a:ea typeface="Raleway"/>
              <a:cs typeface="Raleway"/>
              <a:sym typeface="Raleway"/>
            </a:endParaRPr>
          </a:p>
          <a:p>
            <a:pPr indent="-342900" lvl="0" marL="457200" rtl="0" algn="l">
              <a:lnSpc>
                <a:spcPct val="100000"/>
              </a:lnSpc>
              <a:spcBef>
                <a:spcPts val="0"/>
              </a:spcBef>
              <a:spcAft>
                <a:spcPts val="0"/>
              </a:spcAft>
              <a:buClr>
                <a:srgbClr val="404040"/>
              </a:buClr>
              <a:buSzPts val="1800"/>
              <a:buFont typeface="Raleway"/>
              <a:buChar char="●"/>
            </a:pPr>
            <a:r>
              <a:rPr lang="en" sz="1800">
                <a:solidFill>
                  <a:srgbClr val="404040"/>
                </a:solidFill>
                <a:latin typeface="Raleway"/>
                <a:ea typeface="Raleway"/>
                <a:cs typeface="Raleway"/>
                <a:sym typeface="Raleway"/>
              </a:rPr>
              <a:t>Voicetech in the Aarogya Setu application.</a:t>
            </a:r>
            <a:endParaRPr sz="1800">
              <a:solidFill>
                <a:srgbClr val="404040"/>
              </a:solidFill>
              <a:latin typeface="Raleway"/>
              <a:ea typeface="Raleway"/>
              <a:cs typeface="Raleway"/>
              <a:sym typeface="Raleway"/>
            </a:endParaRPr>
          </a:p>
        </p:txBody>
      </p:sp>
      <p:pic>
        <p:nvPicPr>
          <p:cNvPr id="338" name="Google Shape;338;p46"/>
          <p:cNvPicPr preferRelativeResize="0"/>
          <p:nvPr/>
        </p:nvPicPr>
        <p:blipFill rotWithShape="1">
          <a:blip r:embed="rId3">
            <a:alphaModFix/>
          </a:blip>
          <a:srcRect b="7209" l="0" r="0" t="0"/>
          <a:stretch/>
        </p:blipFill>
        <p:spPr>
          <a:xfrm>
            <a:off x="0" y="1278700"/>
            <a:ext cx="4572001" cy="26487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pic>
        <p:nvPicPr>
          <p:cNvPr id="343" name="Google Shape;343;p47"/>
          <p:cNvPicPr preferRelativeResize="0"/>
          <p:nvPr/>
        </p:nvPicPr>
        <p:blipFill>
          <a:blip r:embed="rId3">
            <a:alphaModFix/>
          </a:blip>
          <a:stretch>
            <a:fillRect/>
          </a:stretch>
        </p:blipFill>
        <p:spPr>
          <a:xfrm>
            <a:off x="0" y="494271"/>
            <a:ext cx="9143999" cy="4649229"/>
          </a:xfrm>
          <a:prstGeom prst="rect">
            <a:avLst/>
          </a:prstGeom>
          <a:noFill/>
          <a:ln>
            <a:noFill/>
          </a:ln>
        </p:spPr>
      </p:pic>
      <p:pic>
        <p:nvPicPr>
          <p:cNvPr id="344" name="Google Shape;344;p47"/>
          <p:cNvPicPr preferRelativeResize="0"/>
          <p:nvPr/>
        </p:nvPicPr>
        <p:blipFill>
          <a:blip r:embed="rId4">
            <a:alphaModFix/>
          </a:blip>
          <a:stretch>
            <a:fillRect/>
          </a:stretch>
        </p:blipFill>
        <p:spPr>
          <a:xfrm>
            <a:off x="7567538" y="3645388"/>
            <a:ext cx="619125" cy="504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“‘Mistakes’ is the word you’re too embarrassed to use. You ought not be. You’re the product of a trillion of them. Evolution forged the entirety of sentient life on this planet using only one tool: the mistake’.”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b="0" sz="1400">
              <a:solidFill>
                <a:srgbClr val="000000"/>
              </a:solidFill>
            </a:endParaRPr>
          </a:p>
          <a:p>
            <a:pPr indent="0" lvl="0" marL="0" rtl="0" algn="l">
              <a:spcBef>
                <a:spcPts val="0"/>
              </a:spcBef>
              <a:spcAft>
                <a:spcPts val="0"/>
              </a:spcAft>
              <a:buNone/>
            </a:pPr>
            <a:r>
              <a:t/>
            </a:r>
            <a:endParaRPr b="0" sz="1400">
              <a:solidFill>
                <a:srgbClr val="000000"/>
              </a:solidFill>
            </a:endParaRPr>
          </a:p>
        </p:txBody>
      </p:sp>
      <p:pic>
        <p:nvPicPr>
          <p:cNvPr id="350" name="Google Shape;350;p48"/>
          <p:cNvPicPr preferRelativeResize="0"/>
          <p:nvPr/>
        </p:nvPicPr>
        <p:blipFill>
          <a:blip r:embed="rId3">
            <a:alphaModFix/>
          </a:blip>
          <a:stretch>
            <a:fillRect/>
          </a:stretch>
        </p:blipFill>
        <p:spPr>
          <a:xfrm>
            <a:off x="0" y="1039438"/>
            <a:ext cx="4572000" cy="3064625"/>
          </a:xfrm>
          <a:prstGeom prst="rect">
            <a:avLst/>
          </a:prstGeom>
          <a:noFill/>
          <a:ln>
            <a:noFill/>
          </a:ln>
        </p:spPr>
      </p:pic>
      <p:sp>
        <p:nvSpPr>
          <p:cNvPr id="351" name="Google Shape;351;p48"/>
          <p:cNvSpPr txBox="1"/>
          <p:nvPr>
            <p:ph idx="2" type="body"/>
          </p:nvPr>
        </p:nvSpPr>
        <p:spPr>
          <a:xfrm>
            <a:off x="5164200" y="643053"/>
            <a:ext cx="3374400" cy="385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‘Mistakes’ is the word you’re too embarrassed to use. You ought not be. You’re the product of a trillion of them. Evolution forged the entirety of sentient life on this planet using only one tool: the mistake!</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49"/>
          <p:cNvSpPr txBox="1"/>
          <p:nvPr>
            <p:ph type="title"/>
          </p:nvPr>
        </p:nvSpPr>
        <p:spPr>
          <a:xfrm>
            <a:off x="5234500" y="1153500"/>
            <a:ext cx="3300900" cy="28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a:solidFill>
                  <a:srgbClr val="000000"/>
                </a:solidFill>
              </a:rPr>
              <a:t>Voicetech in healthcare is a kind of mirror and at the same time, a potential way of restoring our ethics!</a:t>
            </a:r>
            <a:endParaRPr b="0" sz="2400"/>
          </a:p>
        </p:txBody>
      </p:sp>
      <p:pic>
        <p:nvPicPr>
          <p:cNvPr id="357" name="Google Shape;357;p49"/>
          <p:cNvPicPr preferRelativeResize="0"/>
          <p:nvPr/>
        </p:nvPicPr>
        <p:blipFill>
          <a:blip r:embed="rId3">
            <a:alphaModFix/>
          </a:blip>
          <a:stretch>
            <a:fillRect/>
          </a:stretch>
        </p:blipFill>
        <p:spPr>
          <a:xfrm>
            <a:off x="0" y="1430988"/>
            <a:ext cx="4572001" cy="228153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61" name="Shape 361"/>
        <p:cNvGrpSpPr/>
        <p:nvPr/>
      </p:nvGrpSpPr>
      <p:grpSpPr>
        <a:xfrm>
          <a:off x="0" y="0"/>
          <a:ext cx="0" cy="0"/>
          <a:chOff x="0" y="0"/>
          <a:chExt cx="0" cy="0"/>
        </a:xfrm>
      </p:grpSpPr>
      <p:pic>
        <p:nvPicPr>
          <p:cNvPr id="362" name="Google Shape;362;p50"/>
          <p:cNvPicPr preferRelativeResize="0"/>
          <p:nvPr/>
        </p:nvPicPr>
        <p:blipFill>
          <a:blip r:embed="rId3">
            <a:alphaModFix/>
          </a:blip>
          <a:stretch>
            <a:fillRect/>
          </a:stretch>
        </p:blipFill>
        <p:spPr>
          <a:xfrm>
            <a:off x="152400" y="361950"/>
            <a:ext cx="8839197" cy="4419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27"/>
          <p:cNvPicPr preferRelativeResize="0"/>
          <p:nvPr/>
        </p:nvPicPr>
        <p:blipFill>
          <a:blip r:embed="rId3">
            <a:alphaModFix/>
          </a:blip>
          <a:stretch>
            <a:fillRect/>
          </a:stretch>
        </p:blipFill>
        <p:spPr>
          <a:xfrm>
            <a:off x="0" y="2509"/>
            <a:ext cx="9144001" cy="51409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7" name="Google Shape;187;p28"/>
          <p:cNvSpPr txBox="1"/>
          <p:nvPr/>
        </p:nvSpPr>
        <p:spPr>
          <a:xfrm>
            <a:off x="6311875" y="725175"/>
            <a:ext cx="2832000" cy="10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Comic Sans MS"/>
                <a:ea typeface="Comic Sans MS"/>
                <a:cs typeface="Comic Sans MS"/>
                <a:sym typeface="Comic Sans MS"/>
              </a:rPr>
              <a:t>Why Voicetech in Healthcare?</a:t>
            </a:r>
            <a:endParaRPr b="1" sz="2400">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Google Shape;192;p29"/>
          <p:cNvPicPr preferRelativeResize="0"/>
          <p:nvPr/>
        </p:nvPicPr>
        <p:blipFill>
          <a:blip r:embed="rId3">
            <a:alphaModFix/>
          </a:blip>
          <a:stretch>
            <a:fillRect/>
          </a:stretch>
        </p:blipFill>
        <p:spPr>
          <a:xfrm>
            <a:off x="0" y="0"/>
            <a:ext cx="9148464"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6" name="Shape 196"/>
        <p:cNvGrpSpPr/>
        <p:nvPr/>
      </p:nvGrpSpPr>
      <p:grpSpPr>
        <a:xfrm>
          <a:off x="0" y="0"/>
          <a:ext cx="0" cy="0"/>
          <a:chOff x="0" y="0"/>
          <a:chExt cx="0" cy="0"/>
        </a:xfrm>
      </p:grpSpPr>
      <p:pic>
        <p:nvPicPr>
          <p:cNvPr id="197" name="Google Shape;197;p30"/>
          <p:cNvPicPr preferRelativeResize="0"/>
          <p:nvPr/>
        </p:nvPicPr>
        <p:blipFill>
          <a:blip r:embed="rId3">
            <a:alphaModFix/>
          </a:blip>
          <a:stretch>
            <a:fillRect/>
          </a:stretch>
        </p:blipFill>
        <p:spPr>
          <a:xfrm>
            <a:off x="1882600" y="0"/>
            <a:ext cx="7261400" cy="5143500"/>
          </a:xfrm>
          <a:prstGeom prst="rect">
            <a:avLst/>
          </a:prstGeom>
          <a:noFill/>
          <a:ln>
            <a:noFill/>
          </a:ln>
        </p:spPr>
      </p:pic>
      <p:sp>
        <p:nvSpPr>
          <p:cNvPr id="198" name="Google Shape;198;p30"/>
          <p:cNvSpPr txBox="1"/>
          <p:nvPr/>
        </p:nvSpPr>
        <p:spPr>
          <a:xfrm>
            <a:off x="212900" y="403425"/>
            <a:ext cx="4000500" cy="16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DD7E6B"/>
                </a:solidFill>
                <a:latin typeface="Comic Sans MS"/>
                <a:ea typeface="Comic Sans MS"/>
                <a:cs typeface="Comic Sans MS"/>
                <a:sym typeface="Comic Sans MS"/>
              </a:rPr>
              <a:t>Literature</a:t>
            </a:r>
            <a:endParaRPr b="1" sz="6000">
              <a:solidFill>
                <a:srgbClr val="DD7E6B"/>
              </a:solidFill>
              <a:latin typeface="Comic Sans MS"/>
              <a:ea typeface="Comic Sans MS"/>
              <a:cs typeface="Comic Sans MS"/>
              <a:sym typeface="Comic Sans MS"/>
            </a:endParaRPr>
          </a:p>
          <a:p>
            <a:pPr indent="0" lvl="0" marL="0" rtl="0" algn="l">
              <a:spcBef>
                <a:spcPts val="0"/>
              </a:spcBef>
              <a:spcAft>
                <a:spcPts val="0"/>
              </a:spcAft>
              <a:buNone/>
            </a:pPr>
            <a:r>
              <a:rPr b="1" lang="en" sz="6000">
                <a:solidFill>
                  <a:srgbClr val="DD7E6B"/>
                </a:solidFill>
                <a:latin typeface="Comic Sans MS"/>
                <a:ea typeface="Comic Sans MS"/>
                <a:cs typeface="Comic Sans MS"/>
                <a:sym typeface="Comic Sans MS"/>
              </a:rPr>
              <a:t>Review</a:t>
            </a:r>
            <a:endParaRPr b="1" sz="6000">
              <a:solidFill>
                <a:srgbClr val="DD7E6B"/>
              </a:solidFill>
              <a:latin typeface="Comic Sans MS"/>
              <a:ea typeface="Comic Sans MS"/>
              <a:cs typeface="Comic Sans MS"/>
              <a:sym typeface="Comic Sans MS"/>
            </a:endParaRPr>
          </a:p>
          <a:p>
            <a:pPr indent="0" lvl="0" marL="0" rtl="0" algn="l">
              <a:spcBef>
                <a:spcPts val="0"/>
              </a:spcBef>
              <a:spcAft>
                <a:spcPts val="0"/>
              </a:spcAft>
              <a:buNone/>
            </a:pPr>
            <a:r>
              <a:t/>
            </a:r>
            <a:endParaRPr b="1" sz="4800">
              <a:latin typeface="Comic Sans MS"/>
              <a:ea typeface="Comic Sans MS"/>
              <a:cs typeface="Comic Sans MS"/>
              <a:sym typeface="Comic Sans MS"/>
            </a:endParaRPr>
          </a:p>
        </p:txBody>
      </p:sp>
    </p:spTree>
  </p:cSld>
  <p:clrMapOvr>
    <a:masterClrMapping/>
  </p:clrMapOvr>
  <mc:AlternateContent>
    <mc:Choice Requires="p14">
      <p:transition spd="slow" p14:dur="1000">
        <p:push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730000" y="1318650"/>
            <a:ext cx="34644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Accessibility came by Accident: Use</a:t>
            </a:r>
            <a:endParaRPr/>
          </a:p>
          <a:p>
            <a:pPr indent="0" lvl="0" marL="0" rtl="0" algn="l">
              <a:spcBef>
                <a:spcPts val="0"/>
              </a:spcBef>
              <a:spcAft>
                <a:spcPts val="0"/>
              </a:spcAft>
              <a:buNone/>
            </a:pPr>
            <a:r>
              <a:rPr lang="en"/>
              <a:t>of voice controlled intelligent personal assistants by people with disabilities</a:t>
            </a:r>
            <a:endParaRPr/>
          </a:p>
          <a:p>
            <a:pPr indent="0" lvl="0" marL="0" rtl="0" algn="l">
              <a:spcBef>
                <a:spcPts val="0"/>
              </a:spcBef>
              <a:spcAft>
                <a:spcPts val="0"/>
              </a:spcAft>
              <a:buNone/>
            </a:pPr>
            <a:r>
              <a:t/>
            </a:r>
            <a:endParaRPr/>
          </a:p>
        </p:txBody>
      </p:sp>
      <p:sp>
        <p:nvSpPr>
          <p:cNvPr id="204" name="Google Shape;204;p3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800"/>
              <a:t>Difficulties in remembering voice commands</a:t>
            </a:r>
            <a:endParaRPr sz="1800"/>
          </a:p>
          <a:p>
            <a:pPr indent="0" lvl="0" marL="0" rtl="0" algn="l">
              <a:spcBef>
                <a:spcPts val="1200"/>
              </a:spcBef>
              <a:spcAft>
                <a:spcPts val="0"/>
              </a:spcAft>
              <a:buNone/>
            </a:pPr>
            <a:r>
              <a:rPr lang="en" sz="1800"/>
              <a:t>Speech output challenges for the users with hearing </a:t>
            </a:r>
            <a:endParaRPr sz="1800"/>
          </a:p>
          <a:p>
            <a:pPr indent="0" lvl="0" marL="0" rtl="0" algn="l">
              <a:spcBef>
                <a:spcPts val="1200"/>
              </a:spcBef>
              <a:spcAft>
                <a:spcPts val="0"/>
              </a:spcAft>
              <a:buNone/>
            </a:pPr>
            <a:r>
              <a:rPr lang="en" sz="1800"/>
              <a:t>The need to enunciate clearly and speak loudly</a:t>
            </a:r>
            <a:endParaRPr sz="18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600"/>
              </a:spcBef>
              <a:spcAft>
                <a:spcPts val="1600"/>
              </a:spcAft>
              <a:buNone/>
            </a:pPr>
            <a:r>
              <a:t/>
            </a:r>
            <a:endParaRPr/>
          </a:p>
        </p:txBody>
      </p:sp>
      <p:pic>
        <p:nvPicPr>
          <p:cNvPr id="205" name="Google Shape;205;p31"/>
          <p:cNvPicPr preferRelativeResize="0"/>
          <p:nvPr/>
        </p:nvPicPr>
        <p:blipFill>
          <a:blip r:embed="rId3">
            <a:alphaModFix/>
          </a:blip>
          <a:stretch>
            <a:fillRect/>
          </a:stretch>
        </p:blipFill>
        <p:spPr>
          <a:xfrm>
            <a:off x="7832900" y="3514239"/>
            <a:ext cx="1311100" cy="1629261"/>
          </a:xfrm>
          <a:prstGeom prst="rect">
            <a:avLst/>
          </a:prstGeom>
          <a:noFill/>
          <a:ln>
            <a:noFill/>
          </a:ln>
        </p:spPr>
      </p:pic>
      <p:sp>
        <p:nvSpPr>
          <p:cNvPr id="206" name="Google Shape;206;p31"/>
          <p:cNvSpPr txBox="1"/>
          <p:nvPr>
            <p:ph idx="1" type="subTitle"/>
          </p:nvPr>
        </p:nvSpPr>
        <p:spPr>
          <a:xfrm>
            <a:off x="1016325" y="4027825"/>
            <a:ext cx="3300900" cy="759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800">
                <a:latin typeface="Raleway"/>
                <a:ea typeface="Raleway"/>
                <a:cs typeface="Raleway"/>
                <a:sym typeface="Raleway"/>
              </a:rPr>
              <a:t>- Alisha Pradhan, Kanika Mehta, Leah Findlater</a:t>
            </a:r>
            <a:endParaRPr sz="1800">
              <a:latin typeface="Raleway"/>
              <a:ea typeface="Raleway"/>
              <a:cs typeface="Raleway"/>
              <a:sym typeface="Raleway"/>
            </a:endParaRPr>
          </a:p>
        </p:txBody>
      </p:sp>
      <p:pic>
        <p:nvPicPr>
          <p:cNvPr id="207" name="Google Shape;207;p31"/>
          <p:cNvPicPr preferRelativeResize="0"/>
          <p:nvPr/>
        </p:nvPicPr>
        <p:blipFill>
          <a:blip r:embed="rId4">
            <a:alphaModFix/>
          </a:blip>
          <a:stretch>
            <a:fillRect/>
          </a:stretch>
        </p:blipFill>
        <p:spPr>
          <a:xfrm>
            <a:off x="4930575" y="195007"/>
            <a:ext cx="942536" cy="8247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729450" y="1318650"/>
            <a:ext cx="7688400" cy="8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Voice Assistants and Older People</a:t>
            </a:r>
            <a:endParaRPr/>
          </a:p>
          <a:p>
            <a:pPr indent="-317500" lvl="0" marL="457200" rtl="0" algn="l">
              <a:spcBef>
                <a:spcPts val="0"/>
              </a:spcBef>
              <a:spcAft>
                <a:spcPts val="0"/>
              </a:spcAft>
              <a:buSzPts val="1400"/>
              <a:buChar char="-"/>
            </a:pPr>
            <a:r>
              <a:rPr b="0" lang="en" sz="1400"/>
              <a:t>Sergio Sayago, Barbara Barbosa Neves, Benjamin R Cowan</a:t>
            </a:r>
            <a:endParaRPr b="0" sz="1400"/>
          </a:p>
        </p:txBody>
      </p:sp>
      <p:sp>
        <p:nvSpPr>
          <p:cNvPr id="213" name="Google Shape;213;p32"/>
          <p:cNvSpPr txBox="1"/>
          <p:nvPr>
            <p:ph idx="1" type="body"/>
          </p:nvPr>
        </p:nvSpPr>
        <p:spPr>
          <a:xfrm>
            <a:off x="1693025" y="5300375"/>
            <a:ext cx="3774300" cy="1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14" name="Google Shape;214;p32"/>
          <p:cNvSpPr txBox="1"/>
          <p:nvPr>
            <p:ph idx="2" type="body"/>
          </p:nvPr>
        </p:nvSpPr>
        <p:spPr>
          <a:xfrm>
            <a:off x="4150550" y="2408125"/>
            <a:ext cx="3774300" cy="26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342900" lvl="0" marL="457200" rtl="0" algn="l">
              <a:spcBef>
                <a:spcPts val="1600"/>
              </a:spcBef>
              <a:spcAft>
                <a:spcPts val="0"/>
              </a:spcAft>
              <a:buSzPts val="1800"/>
              <a:buChar char="●"/>
            </a:pPr>
            <a:r>
              <a:rPr lang="en" sz="1800"/>
              <a:t>Failure to provide appropriate response</a:t>
            </a:r>
            <a:endParaRPr sz="1800"/>
          </a:p>
          <a:p>
            <a:pPr indent="-342900" lvl="0" marL="457200" rtl="0" algn="l">
              <a:spcBef>
                <a:spcPts val="0"/>
              </a:spcBef>
              <a:spcAft>
                <a:spcPts val="0"/>
              </a:spcAft>
              <a:buSzPts val="1800"/>
              <a:buChar char="●"/>
            </a:pPr>
            <a:r>
              <a:rPr lang="en" sz="1800"/>
              <a:t>Accessibility and use challenges</a:t>
            </a:r>
            <a:endParaRPr sz="1800"/>
          </a:p>
          <a:p>
            <a:pPr indent="-342900" lvl="0" marL="457200" rtl="0" algn="l">
              <a:spcBef>
                <a:spcPts val="0"/>
              </a:spcBef>
              <a:spcAft>
                <a:spcPts val="0"/>
              </a:spcAft>
              <a:buSzPts val="1800"/>
              <a:buChar char="●"/>
            </a:pPr>
            <a:r>
              <a:rPr lang="en" sz="1800"/>
              <a:t>How VA’s should talk to Older People</a:t>
            </a:r>
            <a:endParaRPr sz="1800"/>
          </a:p>
        </p:txBody>
      </p:sp>
      <p:pic>
        <p:nvPicPr>
          <p:cNvPr id="215" name="Google Shape;215;p32"/>
          <p:cNvPicPr preferRelativeResize="0"/>
          <p:nvPr/>
        </p:nvPicPr>
        <p:blipFill>
          <a:blip r:embed="rId3">
            <a:alphaModFix/>
          </a:blip>
          <a:stretch>
            <a:fillRect/>
          </a:stretch>
        </p:blipFill>
        <p:spPr>
          <a:xfrm>
            <a:off x="89650" y="2322075"/>
            <a:ext cx="3585875" cy="2449250"/>
          </a:xfrm>
          <a:prstGeom prst="rect">
            <a:avLst/>
          </a:prstGeom>
          <a:noFill/>
          <a:ln>
            <a:noFill/>
          </a:ln>
        </p:spPr>
      </p:pic>
      <p:pic>
        <p:nvPicPr>
          <p:cNvPr id="216" name="Google Shape;216;p32"/>
          <p:cNvPicPr preferRelativeResize="0"/>
          <p:nvPr/>
        </p:nvPicPr>
        <p:blipFill>
          <a:blip r:embed="rId4">
            <a:alphaModFix/>
          </a:blip>
          <a:stretch>
            <a:fillRect/>
          </a:stretch>
        </p:blipFill>
        <p:spPr>
          <a:xfrm>
            <a:off x="6544225" y="688400"/>
            <a:ext cx="2521325" cy="2005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220" name="Shape 220"/>
        <p:cNvGrpSpPr/>
        <p:nvPr/>
      </p:nvGrpSpPr>
      <p:grpSpPr>
        <a:xfrm>
          <a:off x="0" y="0"/>
          <a:ext cx="0" cy="0"/>
          <a:chOff x="0" y="0"/>
          <a:chExt cx="0" cy="0"/>
        </a:xfrm>
      </p:grpSpPr>
      <p:pic>
        <p:nvPicPr>
          <p:cNvPr id="221" name="Google Shape;221;p33"/>
          <p:cNvPicPr preferRelativeResize="0"/>
          <p:nvPr/>
        </p:nvPicPr>
        <p:blipFill>
          <a:blip r:embed="rId3">
            <a:alphaModFix/>
          </a:blip>
          <a:stretch>
            <a:fillRect/>
          </a:stretch>
        </p:blipFill>
        <p:spPr>
          <a:xfrm>
            <a:off x="3675475" y="1451950"/>
            <a:ext cx="1793025" cy="2239599"/>
          </a:xfrm>
          <a:prstGeom prst="rect">
            <a:avLst/>
          </a:prstGeom>
          <a:noFill/>
          <a:ln>
            <a:noFill/>
          </a:ln>
        </p:spPr>
      </p:pic>
      <p:cxnSp>
        <p:nvCxnSpPr>
          <p:cNvPr id="222" name="Google Shape;222;p33"/>
          <p:cNvCxnSpPr>
            <a:stCxn id="221" idx="0"/>
          </p:cNvCxnSpPr>
          <p:nvPr/>
        </p:nvCxnSpPr>
        <p:spPr>
          <a:xfrm rot="10800000">
            <a:off x="4564488" y="-9350"/>
            <a:ext cx="7500" cy="1461300"/>
          </a:xfrm>
          <a:prstGeom prst="straightConnector1">
            <a:avLst/>
          </a:prstGeom>
          <a:noFill/>
          <a:ln cap="flat" cmpd="sng" w="38100">
            <a:solidFill>
              <a:schemeClr val="dk2"/>
            </a:solidFill>
            <a:prstDash val="solid"/>
            <a:round/>
            <a:headEnd len="med" w="med" type="oval"/>
            <a:tailEnd len="med" w="med" type="none"/>
          </a:ln>
        </p:spPr>
      </p:cxnSp>
      <p:sp>
        <p:nvSpPr>
          <p:cNvPr id="223" name="Google Shape;223;p33"/>
          <p:cNvSpPr txBox="1"/>
          <p:nvPr/>
        </p:nvSpPr>
        <p:spPr>
          <a:xfrm>
            <a:off x="446025" y="246700"/>
            <a:ext cx="3644100" cy="163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400">
                <a:latin typeface="Raleway"/>
                <a:ea typeface="Raleway"/>
                <a:cs typeface="Raleway"/>
                <a:sym typeface="Raleway"/>
              </a:rPr>
              <a:t>Vocal signal analysis in patients affected by Multiple Sclerosis</a:t>
            </a:r>
            <a:endParaRPr b="1" sz="2400">
              <a:latin typeface="Raleway"/>
              <a:ea typeface="Raleway"/>
              <a:cs typeface="Raleway"/>
              <a:sym typeface="Raleway"/>
            </a:endParaRPr>
          </a:p>
          <a:p>
            <a:pPr indent="0" lvl="0" marL="0" rtl="0" algn="l">
              <a:spcBef>
                <a:spcPts val="1200"/>
              </a:spcBef>
              <a:spcAft>
                <a:spcPts val="0"/>
              </a:spcAft>
              <a:buNone/>
            </a:pPr>
            <a:r>
              <a:t/>
            </a:r>
            <a:endParaRPr>
              <a:latin typeface="Lato"/>
              <a:ea typeface="Lato"/>
              <a:cs typeface="Lato"/>
              <a:sym typeface="Lato"/>
            </a:endParaRPr>
          </a:p>
        </p:txBody>
      </p:sp>
      <p:cxnSp>
        <p:nvCxnSpPr>
          <p:cNvPr id="224" name="Google Shape;224;p33"/>
          <p:cNvCxnSpPr/>
          <p:nvPr/>
        </p:nvCxnSpPr>
        <p:spPr>
          <a:xfrm>
            <a:off x="303675" y="446025"/>
            <a:ext cx="0" cy="1347600"/>
          </a:xfrm>
          <a:prstGeom prst="straightConnector1">
            <a:avLst/>
          </a:prstGeom>
          <a:noFill/>
          <a:ln cap="flat" cmpd="sng" w="76200">
            <a:solidFill>
              <a:schemeClr val="accent3"/>
            </a:solidFill>
            <a:prstDash val="solid"/>
            <a:round/>
            <a:headEnd len="med" w="med" type="none"/>
            <a:tailEnd len="med" w="med" type="none"/>
          </a:ln>
        </p:spPr>
      </p:cxnSp>
      <p:sp>
        <p:nvSpPr>
          <p:cNvPr id="225" name="Google Shape;225;p33"/>
          <p:cNvSpPr txBox="1"/>
          <p:nvPr/>
        </p:nvSpPr>
        <p:spPr>
          <a:xfrm>
            <a:off x="4773400" y="3615625"/>
            <a:ext cx="4194600" cy="134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latin typeface="Raleway"/>
                <a:ea typeface="Raleway"/>
                <a:cs typeface="Raleway"/>
                <a:sym typeface="Raleway"/>
              </a:rPr>
              <a:t>A Scoping Review of Patient-Facing, Behavioral Health Interventions with Voice Assistant Technology Targeting Self-management and Healthy Lifestyle Behaviors</a:t>
            </a:r>
            <a:endParaRPr b="1">
              <a:latin typeface="Raleway"/>
              <a:ea typeface="Raleway"/>
              <a:cs typeface="Raleway"/>
              <a:sym typeface="Raleway"/>
            </a:endParaRPr>
          </a:p>
          <a:p>
            <a:pPr indent="0" lvl="0" marL="0" rtl="0" algn="l">
              <a:spcBef>
                <a:spcPts val="1200"/>
              </a:spcBef>
              <a:spcAft>
                <a:spcPts val="0"/>
              </a:spcAft>
              <a:buNone/>
            </a:pPr>
            <a:r>
              <a:t/>
            </a:r>
            <a:endParaRPr>
              <a:latin typeface="Lato"/>
              <a:ea typeface="Lato"/>
              <a:cs typeface="Lato"/>
              <a:sym typeface="Lato"/>
            </a:endParaRPr>
          </a:p>
        </p:txBody>
      </p:sp>
      <p:cxnSp>
        <p:nvCxnSpPr>
          <p:cNvPr id="226" name="Google Shape;226;p33"/>
          <p:cNvCxnSpPr>
            <a:stCxn id="221" idx="2"/>
          </p:cNvCxnSpPr>
          <p:nvPr/>
        </p:nvCxnSpPr>
        <p:spPr>
          <a:xfrm>
            <a:off x="4571988" y="3691549"/>
            <a:ext cx="2100" cy="1376100"/>
          </a:xfrm>
          <a:prstGeom prst="straightConnector1">
            <a:avLst/>
          </a:prstGeom>
          <a:noFill/>
          <a:ln cap="flat" cmpd="sng" w="76200">
            <a:solidFill>
              <a:schemeClr val="dk1"/>
            </a:solidFill>
            <a:prstDash val="solid"/>
            <a:round/>
            <a:headEnd len="med" w="med" type="none"/>
            <a:tailEnd len="med" w="med" type="none"/>
          </a:ln>
        </p:spPr>
      </p:cxnSp>
      <p:sp>
        <p:nvSpPr>
          <p:cNvPr id="227" name="Google Shape;227;p33"/>
          <p:cNvSpPr txBox="1"/>
          <p:nvPr/>
        </p:nvSpPr>
        <p:spPr>
          <a:xfrm>
            <a:off x="588375" y="2742550"/>
            <a:ext cx="2676000" cy="1575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Misunderstanding requests and the nuances of human dialogue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Privacy and Security Challenges</a:t>
            </a:r>
            <a:endParaRPr>
              <a:latin typeface="Lato"/>
              <a:ea typeface="Lato"/>
              <a:cs typeface="Lato"/>
              <a:sym typeface="Lato"/>
            </a:endParaRPr>
          </a:p>
        </p:txBody>
      </p:sp>
      <p:sp>
        <p:nvSpPr>
          <p:cNvPr id="228" name="Google Shape;228;p33"/>
          <p:cNvSpPr txBox="1"/>
          <p:nvPr/>
        </p:nvSpPr>
        <p:spPr>
          <a:xfrm>
            <a:off x="5371300" y="873000"/>
            <a:ext cx="3596700" cy="1632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Inaccuracy in detecting the diseases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Lack of physical human interaction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Technical challenges resulting to patient injury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